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3"/>
  </p:notesMasterIdLst>
  <p:sldIdLst>
    <p:sldId id="256" r:id="rId5"/>
    <p:sldId id="258" r:id="rId6"/>
    <p:sldId id="325" r:id="rId7"/>
    <p:sldId id="324" r:id="rId8"/>
    <p:sldId id="775" r:id="rId9"/>
    <p:sldId id="852" r:id="rId10"/>
    <p:sldId id="864" r:id="rId11"/>
    <p:sldId id="861" r:id="rId12"/>
    <p:sldId id="863" r:id="rId13"/>
    <p:sldId id="862" r:id="rId14"/>
    <p:sldId id="847" r:id="rId15"/>
    <p:sldId id="853" r:id="rId16"/>
    <p:sldId id="854" r:id="rId17"/>
    <p:sldId id="865" r:id="rId18"/>
    <p:sldId id="866" r:id="rId19"/>
    <p:sldId id="575" r:id="rId20"/>
    <p:sldId id="837" r:id="rId21"/>
    <p:sldId id="322" r:id="rId2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58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D112D5-67A9-4795-98D4-FA7D282E6CDF}" v="3" dt="2024-05-24T15:10:34.0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36"/>
    <p:restoredTop sz="94635"/>
  </p:normalViewPr>
  <p:slideViewPr>
    <p:cSldViewPr snapToGrid="0">
      <p:cViewPr varScale="1">
        <p:scale>
          <a:sx n="146" d="100"/>
          <a:sy n="146" d="100"/>
        </p:scale>
        <p:origin x="34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7908B5-B947-AF4B-9A57-9C6C216E872B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8C2EA5-900B-FF44-8191-83AEF3B012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8985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8C2EA5-900B-FF44-8191-83AEF3B01263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06596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6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1251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7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7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1751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9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9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8863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11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11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65798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12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12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3096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13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13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68480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14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14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89912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15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15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6185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17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17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764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587B71-4A22-A44F-B92C-00699093CB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5372C9-58C1-5948-9BD5-1C5296A377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2373754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0BCCF6-C864-344B-AAD2-5795FC6A3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657EED-7157-AA48-8A98-942314B91F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45164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35FF49-B357-BE45-8496-952E367F2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C4FB844-2132-E04D-BE02-477C018334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99177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31D2E3-089D-5F47-B9A8-13F738E9B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ED87AA-38B1-E249-A95A-F3D42EE608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431C9CD-A852-E54A-B310-B748812756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84725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6E1377-787B-5C43-AD12-C2A38DB0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6402CB8-5D18-BA49-8BFC-0104AA5A51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A298864-4DDB-CF47-85CF-FA897F53D1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804FF01-CBDE-9641-BC42-C45231BEA4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A3B0F1D-A4CA-914F-A670-0C005E710C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388725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802F5B-7F2B-CC44-9AEB-E780A9C30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191520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3851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2BC6C7-190B-D345-88F0-36CBDBC79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DE676AA-71DB-AE45-882F-2FFAE8CC2B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D4835B4-46EC-9045-9EA8-A8F779350F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09788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1953E4-9D74-A74C-913D-E6F91721E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D56679-A5D9-D448-B57F-B86C5CE5AE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CF3FC6F-E9F1-4646-914B-42C68855D7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24937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8018" y="404664"/>
            <a:ext cx="10368623" cy="604867"/>
          </a:xfrm>
        </p:spPr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1095942"/>
            <a:ext cx="11247967" cy="507682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1488018" y="0"/>
            <a:ext cx="10369549" cy="403860"/>
          </a:xfrm>
        </p:spPr>
        <p:txBody>
          <a:bodyPr/>
          <a:lstStyle>
            <a:lvl1pPr marL="0" indent="0">
              <a:buNone/>
              <a:defRPr sz="2160"/>
            </a:lvl1pPr>
          </a:lstStyle>
          <a:p>
            <a:pPr lvl="0"/>
            <a:r>
              <a:rPr lang="fr-FR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4"/>
          </p:nvPr>
        </p:nvSpPr>
        <p:spPr>
          <a:xfrm>
            <a:off x="609600" y="6356986"/>
            <a:ext cx="284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58F3536A-E70C-492D-8B6C-9516539BB90B}" type="datetimeFigureOut">
              <a:rPr lang="fr-FR"/>
              <a:pPr/>
              <a:t>07/06/2024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5"/>
          </p:nvPr>
        </p:nvSpPr>
        <p:spPr>
          <a:xfrm>
            <a:off x="4165600" y="6356986"/>
            <a:ext cx="3860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/>
              <a:t>Copyright © 2004-2005 NameOfTheOrganization.  All rights reserved.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6"/>
          </p:nvPr>
        </p:nvSpPr>
        <p:spPr>
          <a:xfrm>
            <a:off x="8737600" y="6356986"/>
            <a:ext cx="284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292AB4E-4968-48F9-A167-C51B46BC94FD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9101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alphaModFix amt="40000"/>
            <a:lum/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 l="-89000" r="-8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74ADBC1-9B32-B848-B71B-021DCF5DE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918D282-707A-D341-A8F6-6251F0E4A2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381750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2"/>
          </a:solidFill>
          <a:latin typeface="Bahnschrift" panose="020B05020402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tiff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Police, Graphique, graphisme, logo&#10;&#10;Description générée automatiquement">
            <a:extLst>
              <a:ext uri="{FF2B5EF4-FFF2-40B4-BE49-F238E27FC236}">
                <a16:creationId xmlns:a16="http://schemas.microsoft.com/office/drawing/2014/main" id="{E169E627-DC81-4E23-92C8-BDB52BD668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1426"/>
            <a:ext cx="12192000" cy="4497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484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09E03D6-1381-D64F-B645-7526EAACF0A3}"/>
              </a:ext>
            </a:extLst>
          </p:cNvPr>
          <p:cNvSpPr txBox="1"/>
          <p:nvPr/>
        </p:nvSpPr>
        <p:spPr>
          <a:xfrm>
            <a:off x="898525" y="2603500"/>
            <a:ext cx="7916863" cy="104644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Android Development</a:t>
            </a:r>
          </a:p>
          <a:p>
            <a:pPr>
              <a:defRPr/>
            </a:pPr>
            <a:endParaRPr lang="en-US" dirty="0">
              <a:solidFill>
                <a:srgbClr val="275851"/>
              </a:solidFill>
              <a:latin typeface="Verdana" charset="0"/>
              <a:ea typeface="ＭＳ Ｐゴシック" charset="0"/>
              <a:cs typeface="ＭＳ Ｐゴシック" charset="0"/>
            </a:endParaRPr>
          </a:p>
          <a:p>
            <a:pPr>
              <a:defRPr/>
            </a:pPr>
            <a:endParaRPr lang="en-US" sz="1200" dirty="0">
              <a:solidFill>
                <a:srgbClr val="275851"/>
              </a:solidFill>
              <a:latin typeface="Verdan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9" name="Image 8" descr="Une image contenant Police, Graphique, graphisme, logo&#10;&#10;Description générée automatiquement">
            <a:extLst>
              <a:ext uri="{FF2B5EF4-FFF2-40B4-BE49-F238E27FC236}">
                <a16:creationId xmlns:a16="http://schemas.microsoft.com/office/drawing/2014/main" id="{43D658B1-6FFE-7A44-82F6-4C0957BA1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265212"/>
            <a:ext cx="2195736" cy="809955"/>
          </a:xfrm>
          <a:prstGeom prst="rect">
            <a:avLst/>
          </a:prstGeom>
        </p:spPr>
      </p:pic>
      <p:pic>
        <p:nvPicPr>
          <p:cNvPr id="5" name="Picture 49" descr="DirectionFinanciere">
            <a:extLst>
              <a:ext uri="{FF2B5EF4-FFF2-40B4-BE49-F238E27FC236}">
                <a16:creationId xmlns:a16="http://schemas.microsoft.com/office/drawing/2014/main" id="{20C0ACC9-451C-174E-8281-EFF491440762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14271" y="3429000"/>
            <a:ext cx="28067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76908401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3" name="Image 2" descr="Logo Hesias">
            <a:extLst>
              <a:ext uri="{FF2B5EF4-FFF2-40B4-BE49-F238E27FC236}">
                <a16:creationId xmlns:a16="http://schemas.microsoft.com/office/drawing/2014/main" id="{EB588DA2-71A6-8541-8670-310B5F265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4" name="Image 3" descr="Logo Hesias">
            <a:extLst>
              <a:ext uri="{FF2B5EF4-FFF2-40B4-BE49-F238E27FC236}">
                <a16:creationId xmlns:a16="http://schemas.microsoft.com/office/drawing/2014/main" id="{D539DD12-B825-BA41-8F5F-9889D060D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39D546E8-B561-5543-816D-8D3607AC1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013" y="336550"/>
            <a:ext cx="7777162" cy="504825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Course objectives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0D1482BF-6646-EA48-AF86-5B517347F2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3284"/>
            <a:ext cx="8435975" cy="4230687"/>
          </a:xfrm>
        </p:spPr>
        <p:txBody>
          <a:bodyPr/>
          <a:lstStyle/>
          <a:p>
            <a:pPr marL="0" indent="0">
              <a:buNone/>
            </a:pP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By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completing</a:t>
            </a: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this</a:t>
            </a: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 course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you</a:t>
            </a: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will</a:t>
            </a: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be</a:t>
            </a: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 able to: </a:t>
            </a:r>
          </a:p>
          <a:p>
            <a:pPr marL="457200" lvl="1" indent="0" eaLnBrk="1" hangingPunct="1">
              <a:buNone/>
            </a:pPr>
            <a:endParaRPr lang="en-US" dirty="0">
              <a:solidFill>
                <a:srgbClr val="275851"/>
              </a:solidFill>
            </a:endParaRPr>
          </a:p>
          <a:p>
            <a:pPr lvl="1" eaLnBrk="1" hangingPunct="1"/>
            <a:r>
              <a:rPr lang="en-US" dirty="0">
                <a:solidFill>
                  <a:srgbClr val="275851"/>
                </a:solidFill>
              </a:rPr>
              <a:t>Implement Maps SDK</a:t>
            </a:r>
          </a:p>
          <a:p>
            <a:pPr lvl="1" eaLnBrk="1" hangingPunct="1"/>
            <a:endParaRPr lang="en-US" dirty="0">
              <a:solidFill>
                <a:srgbClr val="275851"/>
              </a:solidFill>
            </a:endParaRPr>
          </a:p>
          <a:p>
            <a:pPr lvl="1" eaLnBrk="1" hangingPunct="1"/>
            <a:endParaRPr lang="en-US" dirty="0">
              <a:solidFill>
                <a:srgbClr val="275851"/>
              </a:solidFill>
            </a:endParaRPr>
          </a:p>
          <a:p>
            <a:pPr lvl="1" eaLnBrk="1" hangingPunct="1"/>
            <a:endParaRPr lang="en-US" dirty="0">
              <a:solidFill>
                <a:srgbClr val="275851"/>
              </a:solidFill>
            </a:endParaRPr>
          </a:p>
          <a:p>
            <a:pPr marL="457200" lvl="1" indent="0" eaLnBrk="1" hangingPunct="1">
              <a:buNone/>
            </a:pPr>
            <a:endParaRPr lang="en-US" dirty="0">
              <a:solidFill>
                <a:srgbClr val="275851"/>
              </a:solidFill>
            </a:endParaRPr>
          </a:p>
          <a:p>
            <a:pPr lvl="1" eaLnBrk="1" hangingPunct="1"/>
            <a:endParaRPr lang="en-US" dirty="0">
              <a:solidFill>
                <a:srgbClr val="275851"/>
              </a:solidFill>
            </a:endParaRPr>
          </a:p>
          <a:p>
            <a:pPr marL="457200" lvl="1" indent="0" eaLnBrk="1" hangingPunct="1">
              <a:buNone/>
            </a:pPr>
            <a:endParaRPr lang="en-US" dirty="0">
              <a:solidFill>
                <a:srgbClr val="275851"/>
              </a:solidFill>
            </a:endParaRPr>
          </a:p>
          <a:p>
            <a:pPr marL="457200" lvl="1" indent="0" eaLnBrk="1" hangingPunct="1">
              <a:buNone/>
            </a:pPr>
            <a:endParaRPr lang="en-US" dirty="0">
              <a:solidFill>
                <a:srgbClr val="275851"/>
              </a:solidFill>
            </a:endParaRPr>
          </a:p>
        </p:txBody>
      </p:sp>
      <p:sp>
        <p:nvSpPr>
          <p:cNvPr id="9" name="Espace réservé du contenu 3">
            <a:extLst>
              <a:ext uri="{FF2B5EF4-FFF2-40B4-BE49-F238E27FC236}">
                <a16:creationId xmlns:a16="http://schemas.microsoft.com/office/drawing/2014/main" id="{4E2B075C-A8E4-E343-9920-7A40360B0A07}"/>
              </a:ext>
            </a:extLst>
          </p:cNvPr>
          <p:cNvSpPr txBox="1">
            <a:spLocks/>
          </p:cNvSpPr>
          <p:nvPr/>
        </p:nvSpPr>
        <p:spPr>
          <a:xfrm>
            <a:off x="1116013" y="0"/>
            <a:ext cx="7777162" cy="3365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Android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Development</a:t>
            </a:r>
            <a:endParaRPr lang="fr-FR" dirty="0">
              <a:solidFill>
                <a:srgbClr val="275851"/>
              </a:solidFill>
              <a:ea typeface="ＭＳ Ｐゴシック" pitchFamily="34" charset="-128"/>
            </a:endParaRPr>
          </a:p>
        </p:txBody>
      </p:sp>
      <p:pic>
        <p:nvPicPr>
          <p:cNvPr id="10" name="Picture 3" descr="D:\Users\Renaud\Desktop\StageFinEtudesSupinfo\Icons-New\v3\Objectives.png">
            <a:extLst>
              <a:ext uri="{FF2B5EF4-FFF2-40B4-BE49-F238E27FC236}">
                <a16:creationId xmlns:a16="http://schemas.microsoft.com/office/drawing/2014/main" id="{8D58B073-89F5-304A-8A59-1C8B9EC895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21197"/>
            <a:ext cx="648072" cy="6480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2939945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499C899-64DC-7A43-BCA7-A8B083221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013" y="336550"/>
            <a:ext cx="7777162" cy="504825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Course plan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4ECFC0F9-F1B1-E543-9AB0-AB335E2F5450}"/>
              </a:ext>
            </a:extLst>
          </p:cNvPr>
          <p:cNvSpPr txBox="1">
            <a:spLocks/>
          </p:cNvSpPr>
          <p:nvPr/>
        </p:nvSpPr>
        <p:spPr>
          <a:xfrm>
            <a:off x="3635896" y="1128713"/>
            <a:ext cx="5257279" cy="423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>
                <a:solidFill>
                  <a:srgbClr val="275851"/>
                </a:solidFill>
              </a:rPr>
              <a:t>Google </a:t>
            </a:r>
            <a:r>
              <a:rPr lang="en-US" dirty="0" err="1">
                <a:solidFill>
                  <a:srgbClr val="275851"/>
                </a:solidFill>
              </a:rPr>
              <a:t>Developpers</a:t>
            </a:r>
            <a:endParaRPr lang="en-US" dirty="0">
              <a:solidFill>
                <a:srgbClr val="275851"/>
              </a:solidFill>
            </a:endParaRPr>
          </a:p>
          <a:p>
            <a:pPr lvl="1"/>
            <a:endParaRPr lang="en-US" dirty="0">
              <a:solidFill>
                <a:srgbClr val="275851"/>
              </a:solidFill>
            </a:endParaRPr>
          </a:p>
          <a:p>
            <a:pPr lvl="1"/>
            <a:r>
              <a:rPr lang="en-US" dirty="0" err="1">
                <a:solidFill>
                  <a:srgbClr val="275851"/>
                </a:solidFill>
              </a:rPr>
              <a:t>Api</a:t>
            </a:r>
            <a:r>
              <a:rPr lang="en-US" dirty="0">
                <a:solidFill>
                  <a:srgbClr val="275851"/>
                </a:solidFill>
              </a:rPr>
              <a:t> Libraries</a:t>
            </a:r>
          </a:p>
          <a:p>
            <a:pPr lvl="1"/>
            <a:endParaRPr lang="en-US" dirty="0">
              <a:solidFill>
                <a:srgbClr val="275851"/>
              </a:solidFill>
            </a:endParaRPr>
          </a:p>
          <a:p>
            <a:pPr lvl="1"/>
            <a:r>
              <a:rPr lang="en-US" dirty="0" err="1">
                <a:solidFill>
                  <a:srgbClr val="275851"/>
                </a:solidFill>
              </a:rPr>
              <a:t>Api</a:t>
            </a:r>
            <a:r>
              <a:rPr lang="en-US" dirty="0">
                <a:solidFill>
                  <a:srgbClr val="275851"/>
                </a:solidFill>
              </a:rPr>
              <a:t> Key</a:t>
            </a:r>
          </a:p>
          <a:p>
            <a:pPr lvl="1"/>
            <a:endParaRPr lang="en-US" dirty="0">
              <a:solidFill>
                <a:srgbClr val="275851"/>
              </a:solidFill>
            </a:endParaRPr>
          </a:p>
          <a:p>
            <a:pPr lvl="1"/>
            <a:endParaRPr lang="en-US" dirty="0">
              <a:solidFill>
                <a:srgbClr val="275851"/>
              </a:solidFill>
            </a:endParaRPr>
          </a:p>
          <a:p>
            <a:pPr lvl="1"/>
            <a:endParaRPr lang="en-US" dirty="0">
              <a:solidFill>
                <a:srgbClr val="275851"/>
              </a:solidFill>
            </a:endParaRPr>
          </a:p>
          <a:p>
            <a:pPr lvl="1"/>
            <a:endParaRPr lang="en-US" dirty="0">
              <a:solidFill>
                <a:srgbClr val="275851"/>
              </a:solidFill>
            </a:endParaRPr>
          </a:p>
          <a:p>
            <a:pPr marL="457200" lvl="1" indent="0">
              <a:buNone/>
            </a:pPr>
            <a:endParaRPr lang="en-US" dirty="0">
              <a:solidFill>
                <a:srgbClr val="275851"/>
              </a:solidFill>
            </a:endParaRPr>
          </a:p>
          <a:p>
            <a:pPr lvl="1"/>
            <a:endParaRPr lang="en-US" dirty="0">
              <a:solidFill>
                <a:srgbClr val="275851"/>
              </a:solidFill>
            </a:endParaRPr>
          </a:p>
          <a:p>
            <a:pPr marL="457200" lvl="1" indent="0">
              <a:buNone/>
            </a:pPr>
            <a:endParaRPr lang="en-US" dirty="0">
              <a:solidFill>
                <a:srgbClr val="275851"/>
              </a:solidFill>
            </a:endParaRPr>
          </a:p>
        </p:txBody>
      </p:sp>
      <p:sp>
        <p:nvSpPr>
          <p:cNvPr id="13" name="Espace réservé du contenu 3">
            <a:extLst>
              <a:ext uri="{FF2B5EF4-FFF2-40B4-BE49-F238E27FC236}">
                <a16:creationId xmlns:a16="http://schemas.microsoft.com/office/drawing/2014/main" id="{E5A7C267-9D5B-4241-A016-79FEFB0520AA}"/>
              </a:ext>
            </a:extLst>
          </p:cNvPr>
          <p:cNvSpPr txBox="1">
            <a:spLocks/>
          </p:cNvSpPr>
          <p:nvPr/>
        </p:nvSpPr>
        <p:spPr>
          <a:xfrm>
            <a:off x="1116013" y="0"/>
            <a:ext cx="7777162" cy="3365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Android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Development</a:t>
            </a:r>
            <a:endParaRPr lang="fr-FR" dirty="0">
              <a:solidFill>
                <a:srgbClr val="275851"/>
              </a:solidFill>
              <a:ea typeface="ＭＳ Ｐゴシック" pitchFamily="34" charset="-128"/>
            </a:endParaRPr>
          </a:p>
        </p:txBody>
      </p:sp>
      <p:pic>
        <p:nvPicPr>
          <p:cNvPr id="15" name="Picture 3" descr="D:\Users\Renaud\Desktop\StageFinEtudesSupinfo\Icons-New\v3\Min\Plan.png">
            <a:extLst>
              <a:ext uri="{FF2B5EF4-FFF2-40B4-BE49-F238E27FC236}">
                <a16:creationId xmlns:a16="http://schemas.microsoft.com/office/drawing/2014/main" id="{AC0824BF-704E-E844-88DC-9F0873EDD4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1196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Screen shot 2011-01-17 at 1.58.22 PM.png">
            <a:extLst>
              <a:ext uri="{FF2B5EF4-FFF2-40B4-BE49-F238E27FC236}">
                <a16:creationId xmlns:a16="http://schemas.microsoft.com/office/drawing/2014/main" id="{E3634B0C-5172-F549-A365-2C3DDECCEB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057300"/>
            <a:ext cx="3479424" cy="3911352"/>
          </a:xfrm>
          <a:prstGeom prst="rect">
            <a:avLst/>
          </a:prstGeom>
        </p:spPr>
      </p:pic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9270178E-B293-F44E-A2ED-CBFF5D068B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860413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6376" y="3277547"/>
            <a:ext cx="9326880" cy="1362074"/>
          </a:xfrm>
        </p:spPr>
        <p:txBody>
          <a:bodyPr/>
          <a:lstStyle/>
          <a:p>
            <a:pPr>
              <a:defRPr/>
            </a:pPr>
            <a:r>
              <a:rPr lang="fr-FR" dirty="0">
                <a:solidFill>
                  <a:srgbClr val="275851"/>
                </a:solidFill>
              </a:rPr>
              <a:t>GOOGLE DEVELOPERS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76376" y="2907030"/>
            <a:ext cx="9326880" cy="1499236"/>
          </a:xfrm>
        </p:spPr>
        <p:txBody>
          <a:bodyPr/>
          <a:lstStyle/>
          <a:p>
            <a:pPr>
              <a:defRPr/>
            </a:pPr>
            <a:r>
              <a:rPr lang="fr-FR" dirty="0" err="1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Android</a:t>
            </a:r>
            <a:r>
              <a:rPr lang="fr-FR" dirty="0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 </a:t>
            </a:r>
            <a:r>
              <a:rPr lang="fr-FR" dirty="0" err="1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Development</a:t>
            </a:r>
            <a:endParaRPr lang="fr-FR" dirty="0">
              <a:solidFill>
                <a:srgbClr val="275851"/>
              </a:solidFill>
              <a:latin typeface="Myriad Pro"/>
              <a:ea typeface="MS PGothic" charset="0"/>
              <a:cs typeface="Myriad Pro"/>
            </a:endParaRPr>
          </a:p>
        </p:txBody>
      </p:sp>
      <p:pic>
        <p:nvPicPr>
          <p:cNvPr id="4" name="Image 3" descr="Logo Hesias">
            <a:extLst>
              <a:ext uri="{FF2B5EF4-FFF2-40B4-BE49-F238E27FC236}">
                <a16:creationId xmlns:a16="http://schemas.microsoft.com/office/drawing/2014/main" id="{B655F02B-4A3C-BE4E-98D0-90168FADE7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866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Google Developers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Maps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Many Libraries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Many languages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Manage Projects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7680961" y="-81279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621281" y="-117855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pic>
        <p:nvPicPr>
          <p:cNvPr id="10" name="Image 9" descr="Logo Hesias">
            <a:extLst>
              <a:ext uri="{FF2B5EF4-FFF2-40B4-BE49-F238E27FC236}">
                <a16:creationId xmlns:a16="http://schemas.microsoft.com/office/drawing/2014/main" id="{60316D9F-E5C8-4542-BB40-9EB13CB82A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D498A82-A104-224B-84A9-75F8FB61D8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1244" y="1219200"/>
            <a:ext cx="6892173" cy="3678645"/>
          </a:xfrm>
          <a:prstGeom prst="rect">
            <a:avLst/>
          </a:prstGeom>
        </p:spPr>
      </p:pic>
      <p:sp>
        <p:nvSpPr>
          <p:cNvPr id="11" name="Text Box 2">
            <a:extLst>
              <a:ext uri="{FF2B5EF4-FFF2-40B4-BE49-F238E27FC236}">
                <a16:creationId xmlns:a16="http://schemas.microsoft.com/office/drawing/2014/main" id="{D08DF906-778B-BB47-A8DD-412A6B6673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524" y="4416034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548640" lvl="1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A Google Developer Account </a:t>
            </a:r>
          </a:p>
          <a:p>
            <a:pPr marL="548640" lvl="1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       is required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0234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Google Developers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Maps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2346960" y="3061855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548640" lvl="1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800" dirty="0">
                <a:solidFill>
                  <a:srgbClr val="275851"/>
                </a:solidFill>
              </a:rPr>
              <a:t>Open your https://</a:t>
            </a:r>
            <a:r>
              <a:rPr lang="en-US" sz="2800" dirty="0" err="1">
                <a:solidFill>
                  <a:srgbClr val="275851"/>
                </a:solidFill>
              </a:rPr>
              <a:t>console.cloud.google.com</a:t>
            </a:r>
            <a:endParaRPr lang="en-US" sz="280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7680961" y="-81279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621281" y="-117855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pic>
        <p:nvPicPr>
          <p:cNvPr id="10" name="Image 9" descr="Logo Hesias">
            <a:extLst>
              <a:ext uri="{FF2B5EF4-FFF2-40B4-BE49-F238E27FC236}">
                <a16:creationId xmlns:a16="http://schemas.microsoft.com/office/drawing/2014/main" id="{60316D9F-E5C8-4542-BB40-9EB13CB82A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0125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6376" y="3277547"/>
            <a:ext cx="9326880" cy="1362074"/>
          </a:xfrm>
        </p:spPr>
        <p:txBody>
          <a:bodyPr/>
          <a:lstStyle/>
          <a:p>
            <a:pPr>
              <a:defRPr/>
            </a:pPr>
            <a:r>
              <a:rPr lang="fr-FR" dirty="0">
                <a:solidFill>
                  <a:srgbClr val="275851"/>
                </a:solidFill>
              </a:rPr>
              <a:t>API LIBRARIES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76376" y="2907030"/>
            <a:ext cx="9326880" cy="1499236"/>
          </a:xfrm>
        </p:spPr>
        <p:txBody>
          <a:bodyPr/>
          <a:lstStyle/>
          <a:p>
            <a:pPr>
              <a:defRPr/>
            </a:pPr>
            <a:r>
              <a:rPr lang="fr-FR" dirty="0" err="1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Android</a:t>
            </a:r>
            <a:r>
              <a:rPr lang="fr-FR" dirty="0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 </a:t>
            </a:r>
            <a:r>
              <a:rPr lang="fr-FR" dirty="0" err="1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Development</a:t>
            </a:r>
            <a:endParaRPr lang="fr-FR" dirty="0">
              <a:solidFill>
                <a:srgbClr val="275851"/>
              </a:solidFill>
              <a:latin typeface="Myriad Pro"/>
              <a:ea typeface="MS PGothic" charset="0"/>
              <a:cs typeface="Myriad Pro"/>
            </a:endParaRPr>
          </a:p>
        </p:txBody>
      </p:sp>
      <p:pic>
        <p:nvPicPr>
          <p:cNvPr id="4" name="Image 3" descr="Logo Hesias">
            <a:extLst>
              <a:ext uri="{FF2B5EF4-FFF2-40B4-BE49-F238E27FC236}">
                <a16:creationId xmlns:a16="http://schemas.microsoft.com/office/drawing/2014/main" id="{B655F02B-4A3C-BE4E-98D0-90168FADE7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449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Maps APIs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Maps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Maps SDK for Android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Geocoding API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Places API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Directions API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7680961" y="-81279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621281" y="-117855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pic>
        <p:nvPicPr>
          <p:cNvPr id="10" name="Image 9" descr="Logo Hesias">
            <a:extLst>
              <a:ext uri="{FF2B5EF4-FFF2-40B4-BE49-F238E27FC236}">
                <a16:creationId xmlns:a16="http://schemas.microsoft.com/office/drawing/2014/main" id="{60316D9F-E5C8-4542-BB40-9EB13CB82A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792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6376" y="3277547"/>
            <a:ext cx="9326880" cy="1362074"/>
          </a:xfrm>
        </p:spPr>
        <p:txBody>
          <a:bodyPr/>
          <a:lstStyle/>
          <a:p>
            <a:pPr>
              <a:defRPr/>
            </a:pPr>
            <a:r>
              <a:rPr lang="fr-FR" dirty="0">
                <a:solidFill>
                  <a:srgbClr val="275851"/>
                </a:solidFill>
              </a:rPr>
              <a:t>API KEY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76376" y="2907030"/>
            <a:ext cx="9326880" cy="1499236"/>
          </a:xfrm>
        </p:spPr>
        <p:txBody>
          <a:bodyPr/>
          <a:lstStyle/>
          <a:p>
            <a:pPr>
              <a:defRPr/>
            </a:pPr>
            <a:r>
              <a:rPr lang="fr-FR" dirty="0" err="1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Android</a:t>
            </a:r>
            <a:r>
              <a:rPr lang="fr-FR" dirty="0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 </a:t>
            </a:r>
            <a:r>
              <a:rPr lang="fr-FR" dirty="0" err="1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Development</a:t>
            </a:r>
            <a:endParaRPr lang="fr-FR" dirty="0">
              <a:solidFill>
                <a:srgbClr val="275851"/>
              </a:solidFill>
              <a:latin typeface="Myriad Pro"/>
              <a:ea typeface="MS PGothic" charset="0"/>
              <a:cs typeface="Myriad Pro"/>
            </a:endParaRPr>
          </a:p>
        </p:txBody>
      </p:sp>
      <p:pic>
        <p:nvPicPr>
          <p:cNvPr id="4" name="Image 3" descr="Logo Hesias">
            <a:extLst>
              <a:ext uri="{FF2B5EF4-FFF2-40B4-BE49-F238E27FC236}">
                <a16:creationId xmlns:a16="http://schemas.microsoft.com/office/drawing/2014/main" id="{B655F02B-4A3C-BE4E-98D0-90168FADE7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1843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API Key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Maps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Each API -&gt; </a:t>
            </a:r>
            <a:r>
              <a:rPr lang="en-US" sz="2160" dirty="0" err="1">
                <a:solidFill>
                  <a:srgbClr val="275851"/>
                </a:solidFill>
              </a:rPr>
              <a:t>api</a:t>
            </a:r>
            <a:r>
              <a:rPr lang="en-US" sz="2160" dirty="0">
                <a:solidFill>
                  <a:srgbClr val="275851"/>
                </a:solidFill>
              </a:rPr>
              <a:t> Key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Secure you key</a:t>
            </a:r>
          </a:p>
          <a:p>
            <a:pPr marL="141541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Use App Restrictions</a:t>
            </a:r>
          </a:p>
          <a:p>
            <a:pPr marL="141541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Use API restriction</a:t>
            </a:r>
          </a:p>
          <a:p>
            <a:pPr marL="141541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 marL="1005840" lvl="2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b="1" dirty="0">
                <a:solidFill>
                  <a:srgbClr val="FF0000"/>
                </a:solidFill>
              </a:rPr>
              <a:t>Else everyone can impact you at some cost</a:t>
            </a:r>
          </a:p>
          <a:p>
            <a:pPr marL="548640" lvl="1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7680961" y="-81279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621281" y="-117855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pic>
        <p:nvPicPr>
          <p:cNvPr id="17" name="Image 16" descr="Logo Hesias">
            <a:extLst>
              <a:ext uri="{FF2B5EF4-FFF2-40B4-BE49-F238E27FC236}">
                <a16:creationId xmlns:a16="http://schemas.microsoft.com/office/drawing/2014/main" id="{6B22BA02-784D-DE4C-A776-7AED580B92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3812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 err="1">
                <a:solidFill>
                  <a:srgbClr val="275851"/>
                </a:solidFill>
                <a:latin typeface="+mj-lt"/>
              </a:rPr>
              <a:t>AndroidManifest</a:t>
            </a:r>
            <a:endParaRPr lang="en-US" sz="4320" b="1" dirty="0">
              <a:solidFill>
                <a:srgbClr val="275851"/>
              </a:solidFill>
              <a:latin typeface="+mj-lt"/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Maps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Add API Key in manifest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7680961" y="-81279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621281" y="-117855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997834" y="1614399"/>
            <a:ext cx="10196333" cy="2029346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&lt;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meta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-data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android:name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="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com.google.android.geo.API_KEY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"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android:value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="AIzaSyBvJbG5dfMWRkjldfkgjhdfg" /&gt;</a:t>
            </a:r>
          </a:p>
        </p:txBody>
      </p:sp>
      <p:pic>
        <p:nvPicPr>
          <p:cNvPr id="10" name="Image 9" descr="Logo Hesias">
            <a:extLst>
              <a:ext uri="{FF2B5EF4-FFF2-40B4-BE49-F238E27FC236}">
                <a16:creationId xmlns:a16="http://schemas.microsoft.com/office/drawing/2014/main" id="{9C37B3A3-32E6-E440-9255-143B23C409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670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 err="1">
                <a:solidFill>
                  <a:srgbClr val="275851"/>
                </a:solidFill>
                <a:latin typeface="+mj-lt"/>
              </a:rPr>
              <a:t>MApActivity</a:t>
            </a:r>
            <a:endParaRPr lang="en-US" sz="4320" b="1" dirty="0">
              <a:solidFill>
                <a:srgbClr val="275851"/>
              </a:solidFill>
              <a:latin typeface="+mj-lt"/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Maps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A map is an map activity</a:t>
            </a:r>
          </a:p>
          <a:p>
            <a:pPr lvl="2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7680961" y="-81279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621281" y="-117855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738606" y="1778859"/>
            <a:ext cx="10196333" cy="3542794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200" dirty="0">
                <a:solidFill>
                  <a:srgbClr val="595959"/>
                </a:solidFill>
                <a:latin typeface="Courier"/>
                <a:cs typeface="Courier"/>
              </a:rPr>
              <a:t>public class </a:t>
            </a:r>
            <a:r>
              <a:rPr lang="en-US" sz="1200" dirty="0" err="1">
                <a:solidFill>
                  <a:srgbClr val="595959"/>
                </a:solidFill>
                <a:latin typeface="Courier"/>
                <a:cs typeface="Courier"/>
              </a:rPr>
              <a:t>MapsActivity</a:t>
            </a:r>
            <a:r>
              <a:rPr lang="en-US" sz="1200" dirty="0">
                <a:solidFill>
                  <a:srgbClr val="595959"/>
                </a:solidFill>
                <a:latin typeface="Courier"/>
                <a:cs typeface="Courier"/>
              </a:rPr>
              <a:t> extends </a:t>
            </a:r>
            <a:r>
              <a:rPr lang="en-US" sz="1200" dirty="0" err="1">
                <a:solidFill>
                  <a:srgbClr val="595959"/>
                </a:solidFill>
                <a:latin typeface="Courier"/>
                <a:cs typeface="Courier"/>
              </a:rPr>
              <a:t>FragmentActivity</a:t>
            </a:r>
            <a:r>
              <a:rPr lang="en-US" sz="1200" dirty="0">
                <a:solidFill>
                  <a:srgbClr val="595959"/>
                </a:solidFill>
                <a:latin typeface="Courier"/>
                <a:cs typeface="Courier"/>
              </a:rPr>
              <a:t> implements </a:t>
            </a:r>
            <a:r>
              <a:rPr lang="en-US" sz="1200" dirty="0" err="1">
                <a:solidFill>
                  <a:srgbClr val="595959"/>
                </a:solidFill>
                <a:latin typeface="Courier"/>
                <a:cs typeface="Courier"/>
              </a:rPr>
              <a:t>OnMapReadyCallback</a:t>
            </a:r>
            <a:r>
              <a:rPr lang="en-US" sz="1200" dirty="0">
                <a:solidFill>
                  <a:srgbClr val="595959"/>
                </a:solidFill>
                <a:latin typeface="Courier"/>
                <a:cs typeface="Courier"/>
              </a:rPr>
              <a:t> {</a:t>
            </a:r>
          </a:p>
          <a:p>
            <a:endParaRPr lang="en-US" sz="1200" dirty="0">
              <a:solidFill>
                <a:srgbClr val="595959"/>
              </a:solidFill>
              <a:latin typeface="Courier"/>
              <a:cs typeface="Courier"/>
            </a:endParaRPr>
          </a:p>
          <a:p>
            <a:r>
              <a:rPr lang="en-US" sz="1200" dirty="0">
                <a:solidFill>
                  <a:srgbClr val="595959"/>
                </a:solidFill>
                <a:latin typeface="Courier"/>
                <a:cs typeface="Courier"/>
              </a:rPr>
              <a:t>    private </a:t>
            </a:r>
            <a:r>
              <a:rPr lang="en-US" sz="1200" dirty="0" err="1">
                <a:solidFill>
                  <a:srgbClr val="595959"/>
                </a:solidFill>
                <a:latin typeface="Courier"/>
                <a:cs typeface="Courier"/>
              </a:rPr>
              <a:t>GoogleMap</a:t>
            </a:r>
            <a:r>
              <a:rPr lang="en-US" sz="1200" dirty="0">
                <a:solidFill>
                  <a:srgbClr val="595959"/>
                </a:solidFill>
                <a:latin typeface="Courier"/>
                <a:cs typeface="Courier"/>
              </a:rPr>
              <a:t> </a:t>
            </a:r>
            <a:r>
              <a:rPr lang="en-US" sz="1200" dirty="0" err="1">
                <a:solidFill>
                  <a:srgbClr val="595959"/>
                </a:solidFill>
                <a:latin typeface="Courier"/>
                <a:cs typeface="Courier"/>
              </a:rPr>
              <a:t>mMap</a:t>
            </a:r>
            <a:r>
              <a:rPr lang="en-US" sz="1200" dirty="0">
                <a:solidFill>
                  <a:srgbClr val="595959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200" dirty="0">
                <a:solidFill>
                  <a:srgbClr val="595959"/>
                </a:solidFill>
                <a:latin typeface="Courier"/>
                <a:cs typeface="Courier"/>
              </a:rPr>
              <a:t>    private </a:t>
            </a:r>
            <a:r>
              <a:rPr lang="en-US" sz="1200" dirty="0" err="1">
                <a:solidFill>
                  <a:srgbClr val="595959"/>
                </a:solidFill>
                <a:latin typeface="Courier"/>
                <a:cs typeface="Courier"/>
              </a:rPr>
              <a:t>ActivityMapsBinding</a:t>
            </a:r>
            <a:r>
              <a:rPr lang="en-US" sz="1200" dirty="0">
                <a:solidFill>
                  <a:srgbClr val="595959"/>
                </a:solidFill>
                <a:latin typeface="Courier"/>
                <a:cs typeface="Courier"/>
              </a:rPr>
              <a:t> binding;</a:t>
            </a:r>
          </a:p>
          <a:p>
            <a:endParaRPr lang="en-US" sz="1200" dirty="0">
              <a:solidFill>
                <a:srgbClr val="595959"/>
              </a:solidFill>
              <a:latin typeface="Courier"/>
              <a:cs typeface="Courier"/>
            </a:endParaRPr>
          </a:p>
          <a:p>
            <a:pPr lvl="1"/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@</a:t>
            </a:r>
            <a:r>
              <a:rPr lang="fr-FR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Override</a:t>
            </a:r>
            <a:b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protected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void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onCreate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(Bundle </a:t>
            </a:r>
            <a:r>
              <a:rPr lang="fr-FR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savedInstanceState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{</a:t>
            </a:r>
            <a:b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</a:t>
            </a:r>
            <a:r>
              <a:rPr lang="fr-FR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super.onCreate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fr-FR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savedInstanceState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);</a:t>
            </a:r>
            <a:b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b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binding = </a:t>
            </a:r>
            <a:r>
              <a:rPr lang="fr-FR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ActivityMapsBinding.</a:t>
            </a:r>
            <a:r>
              <a:rPr lang="fr-FR" sz="140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inflate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fr-FR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getLayoutInflater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());</a:t>
            </a:r>
            <a:b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</a:t>
            </a:r>
            <a:r>
              <a:rPr lang="fr-FR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setContentView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fr-FR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binding.getRoot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());</a:t>
            </a:r>
            <a:b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b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// </a:t>
            </a:r>
            <a:r>
              <a:rPr lang="fr-FR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Obtain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the </a:t>
            </a:r>
            <a:r>
              <a:rPr lang="fr-FR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SupportMapFragment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and </a:t>
            </a:r>
            <a:r>
              <a:rPr lang="fr-FR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get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notified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when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the </a:t>
            </a:r>
            <a:r>
              <a:rPr lang="fr-FR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map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is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ready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to </a:t>
            </a:r>
            <a:r>
              <a:rPr lang="fr-FR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be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used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b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</a:t>
            </a:r>
            <a:r>
              <a:rPr lang="fr-FR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SupportMapFragment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mapFragment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= (</a:t>
            </a:r>
            <a:r>
              <a:rPr lang="fr-FR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SupportMapFragment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</a:t>
            </a:r>
            <a:r>
              <a:rPr lang="fr-FR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getSupportFragmentManager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()</a:t>
            </a:r>
            <a:b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.</a:t>
            </a:r>
            <a:r>
              <a:rPr lang="fr-FR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findFragmentById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fr-FR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R.id.</a:t>
            </a:r>
            <a:r>
              <a:rPr lang="fr-FR" sz="140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map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);</a:t>
            </a:r>
            <a:b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</a:t>
            </a:r>
            <a:r>
              <a:rPr lang="fr-FR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mapFragment.getMapAsync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fr-FR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this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);</a:t>
            </a:r>
            <a:b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}</a:t>
            </a:r>
          </a:p>
          <a:p>
            <a:endParaRPr lang="en-US" sz="1200" dirty="0">
              <a:solidFill>
                <a:srgbClr val="595959"/>
              </a:solidFill>
              <a:latin typeface="Courier"/>
              <a:cs typeface="Courier"/>
            </a:endParaRPr>
          </a:p>
          <a:p>
            <a:r>
              <a:rPr lang="en-US" sz="1200" dirty="0">
                <a:solidFill>
                  <a:srgbClr val="595959"/>
                </a:solidFill>
                <a:latin typeface="Courier"/>
                <a:cs typeface="Courier"/>
              </a:rPr>
              <a:t>   </a:t>
            </a:r>
          </a:p>
        </p:txBody>
      </p:sp>
      <p:pic>
        <p:nvPicPr>
          <p:cNvPr id="11" name="Image 10" descr="Logo Hesias">
            <a:extLst>
              <a:ext uri="{FF2B5EF4-FFF2-40B4-BE49-F238E27FC236}">
                <a16:creationId xmlns:a16="http://schemas.microsoft.com/office/drawing/2014/main" id="{6F9E41CC-E165-0E48-8787-60C75E730D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5913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Load the map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Maps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Load the map</a:t>
            </a:r>
          </a:p>
          <a:p>
            <a:pPr lvl="2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7680961" y="-81279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621281" y="-117855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738606" y="1778859"/>
            <a:ext cx="10196333" cy="3542794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200" dirty="0">
                <a:solidFill>
                  <a:srgbClr val="595959"/>
                </a:solidFill>
                <a:latin typeface="Courier"/>
                <a:cs typeface="Courier"/>
              </a:rPr>
              <a:t>public class </a:t>
            </a:r>
            <a:r>
              <a:rPr lang="en-US" sz="1200" dirty="0" err="1">
                <a:solidFill>
                  <a:srgbClr val="595959"/>
                </a:solidFill>
                <a:latin typeface="Courier"/>
                <a:cs typeface="Courier"/>
              </a:rPr>
              <a:t>MapsActivity</a:t>
            </a:r>
            <a:r>
              <a:rPr lang="en-US" sz="1200" dirty="0">
                <a:solidFill>
                  <a:srgbClr val="595959"/>
                </a:solidFill>
                <a:latin typeface="Courier"/>
                <a:cs typeface="Courier"/>
              </a:rPr>
              <a:t> extends </a:t>
            </a:r>
            <a:r>
              <a:rPr lang="en-US" sz="1200" dirty="0" err="1">
                <a:solidFill>
                  <a:srgbClr val="595959"/>
                </a:solidFill>
                <a:latin typeface="Courier"/>
                <a:cs typeface="Courier"/>
              </a:rPr>
              <a:t>FragmentActivity</a:t>
            </a:r>
            <a:r>
              <a:rPr lang="en-US" sz="1200" dirty="0">
                <a:solidFill>
                  <a:srgbClr val="595959"/>
                </a:solidFill>
                <a:latin typeface="Courier"/>
                <a:cs typeface="Courier"/>
              </a:rPr>
              <a:t> implements </a:t>
            </a:r>
            <a:r>
              <a:rPr lang="en-US" sz="1200" dirty="0" err="1">
                <a:solidFill>
                  <a:srgbClr val="595959"/>
                </a:solidFill>
                <a:latin typeface="Courier"/>
                <a:cs typeface="Courier"/>
              </a:rPr>
              <a:t>OnMapReadyCallback</a:t>
            </a:r>
            <a:r>
              <a:rPr lang="en-US" sz="1200" dirty="0">
                <a:solidFill>
                  <a:srgbClr val="595959"/>
                </a:solidFill>
                <a:latin typeface="Courier"/>
                <a:cs typeface="Courier"/>
              </a:rPr>
              <a:t> {</a:t>
            </a:r>
          </a:p>
          <a:p>
            <a:endParaRPr lang="en-US" sz="1200" dirty="0">
              <a:solidFill>
                <a:srgbClr val="595959"/>
              </a:solidFill>
              <a:latin typeface="Courier"/>
              <a:cs typeface="Courier"/>
            </a:endParaRPr>
          </a:p>
          <a:p>
            <a:r>
              <a:rPr lang="en-US" sz="1200" dirty="0">
                <a:solidFill>
                  <a:srgbClr val="595959"/>
                </a:solidFill>
                <a:latin typeface="Courier"/>
                <a:cs typeface="Courier"/>
              </a:rPr>
              <a:t>    private </a:t>
            </a:r>
            <a:r>
              <a:rPr lang="en-US" sz="1200" dirty="0" err="1">
                <a:solidFill>
                  <a:srgbClr val="595959"/>
                </a:solidFill>
                <a:latin typeface="Courier"/>
                <a:cs typeface="Courier"/>
              </a:rPr>
              <a:t>GoogleMap</a:t>
            </a:r>
            <a:r>
              <a:rPr lang="en-US" sz="1200" dirty="0">
                <a:solidFill>
                  <a:srgbClr val="595959"/>
                </a:solidFill>
                <a:latin typeface="Courier"/>
                <a:cs typeface="Courier"/>
              </a:rPr>
              <a:t> </a:t>
            </a:r>
            <a:r>
              <a:rPr lang="en-US" sz="1200" dirty="0" err="1">
                <a:solidFill>
                  <a:srgbClr val="595959"/>
                </a:solidFill>
                <a:latin typeface="Courier"/>
                <a:cs typeface="Courier"/>
              </a:rPr>
              <a:t>mMap</a:t>
            </a:r>
            <a:r>
              <a:rPr lang="en-US" sz="1200" dirty="0">
                <a:solidFill>
                  <a:srgbClr val="595959"/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1200" dirty="0">
                <a:solidFill>
                  <a:srgbClr val="595959"/>
                </a:solidFill>
                <a:latin typeface="Courier"/>
                <a:cs typeface="Courier"/>
              </a:rPr>
              <a:t>    private </a:t>
            </a:r>
            <a:r>
              <a:rPr lang="en-US" sz="1200" dirty="0" err="1">
                <a:solidFill>
                  <a:srgbClr val="595959"/>
                </a:solidFill>
                <a:latin typeface="Courier"/>
                <a:cs typeface="Courier"/>
              </a:rPr>
              <a:t>ActivityMapsBinding</a:t>
            </a:r>
            <a:r>
              <a:rPr lang="en-US" sz="1200" dirty="0">
                <a:solidFill>
                  <a:srgbClr val="595959"/>
                </a:solidFill>
                <a:latin typeface="Courier"/>
                <a:cs typeface="Courier"/>
              </a:rPr>
              <a:t> binding;</a:t>
            </a:r>
          </a:p>
          <a:p>
            <a:endParaRPr lang="en-US" sz="1200" dirty="0">
              <a:solidFill>
                <a:srgbClr val="595959"/>
              </a:solidFill>
              <a:latin typeface="Courier"/>
              <a:cs typeface="Courier"/>
            </a:endParaRPr>
          </a:p>
          <a:p>
            <a:r>
              <a:rPr lang="en-US" sz="1200" dirty="0">
                <a:solidFill>
                  <a:srgbClr val="595959"/>
                </a:solidFill>
                <a:latin typeface="Courier"/>
                <a:cs typeface="Courier"/>
              </a:rPr>
              <a:t>    …</a:t>
            </a:r>
          </a:p>
          <a:p>
            <a:r>
              <a:rPr lang="en-US" sz="1200" dirty="0">
                <a:solidFill>
                  <a:srgbClr val="595959"/>
                </a:solidFill>
                <a:latin typeface="Courier"/>
                <a:cs typeface="Courier"/>
              </a:rPr>
              <a:t>   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@</a:t>
            </a:r>
            <a:r>
              <a:rPr lang="fr-FR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Override</a:t>
            </a:r>
            <a:b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public </a:t>
            </a:r>
            <a:r>
              <a:rPr lang="fr-FR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void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onMapReady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fr-FR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GoogleMap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googleMap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{</a:t>
            </a:r>
            <a:b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</a:t>
            </a:r>
            <a:r>
              <a:rPr lang="fr-FR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mMap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= </a:t>
            </a:r>
            <a:r>
              <a:rPr lang="fr-FR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googleMap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;</a:t>
            </a:r>
            <a:b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b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// </a:t>
            </a:r>
            <a:r>
              <a:rPr lang="fr-FR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Add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 marker in Sydney and move the camera</a:t>
            </a:r>
            <a:b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</a:t>
            </a:r>
            <a:r>
              <a:rPr lang="fr-FR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LatLng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sydney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= new </a:t>
            </a:r>
            <a:r>
              <a:rPr lang="fr-FR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LatLng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(45.7580383, 3.1305881);</a:t>
            </a:r>
            <a:b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</a:t>
            </a:r>
            <a:r>
              <a:rPr lang="fr-FR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mMap.addMarker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(new </a:t>
            </a:r>
            <a:r>
              <a:rPr lang="fr-FR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MarkerOptions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().position(</a:t>
            </a:r>
            <a:r>
              <a:rPr lang="fr-FR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sydney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).</a:t>
            </a:r>
            <a:r>
              <a:rPr lang="fr-FR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title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("Marker in HESIAS"));</a:t>
            </a:r>
            <a:b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</a:t>
            </a:r>
            <a:r>
              <a:rPr lang="fr-FR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mMap.moveCamera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fr-FR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CameraUpdateFactory.</a:t>
            </a:r>
            <a:r>
              <a:rPr lang="fr-FR" sz="160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newLatLng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fr-FR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sydney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));</a:t>
            </a:r>
            <a:b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}</a:t>
            </a:r>
          </a:p>
          <a:p>
            <a:endParaRPr lang="en-US" sz="1200" dirty="0">
              <a:solidFill>
                <a:srgbClr val="595959"/>
              </a:solidFill>
              <a:latin typeface="Courier"/>
              <a:cs typeface="Courier"/>
            </a:endParaRPr>
          </a:p>
          <a:p>
            <a:r>
              <a:rPr lang="en-US" sz="1200" dirty="0">
                <a:solidFill>
                  <a:srgbClr val="595959"/>
                </a:solidFill>
                <a:latin typeface="Courier"/>
                <a:cs typeface="Courier"/>
              </a:rPr>
              <a:t>   </a:t>
            </a:r>
          </a:p>
        </p:txBody>
      </p:sp>
      <p:pic>
        <p:nvPicPr>
          <p:cNvPr id="11" name="Image 10" descr="Logo Hesias">
            <a:extLst>
              <a:ext uri="{FF2B5EF4-FFF2-40B4-BE49-F238E27FC236}">
                <a16:creationId xmlns:a16="http://schemas.microsoft.com/office/drawing/2014/main" id="{6F9E41CC-E165-0E48-8787-60C75E730D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415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First Start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Maps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3606275" y="2949076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548640" lvl="1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Let me show you this</a:t>
            </a:r>
          </a:p>
          <a:p>
            <a:pPr lvl="2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7680961" y="-81279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621281" y="-117855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pic>
        <p:nvPicPr>
          <p:cNvPr id="11" name="Image 10" descr="Logo Hesias">
            <a:extLst>
              <a:ext uri="{FF2B5EF4-FFF2-40B4-BE49-F238E27FC236}">
                <a16:creationId xmlns:a16="http://schemas.microsoft.com/office/drawing/2014/main" id="{6F9E41CC-E165-0E48-8787-60C75E730D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5655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Logo Hesias">
            <a:extLst>
              <a:ext uri="{FF2B5EF4-FFF2-40B4-BE49-F238E27FC236}">
                <a16:creationId xmlns:a16="http://schemas.microsoft.com/office/drawing/2014/main" id="{5161CD96-6067-9A49-9070-A366C2C2F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10" name="Image 9" descr="Logo Hesias">
            <a:extLst>
              <a:ext uri="{FF2B5EF4-FFF2-40B4-BE49-F238E27FC236}">
                <a16:creationId xmlns:a16="http://schemas.microsoft.com/office/drawing/2014/main" id="{31DF0C88-1B3F-214B-BD23-9A724BE180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11" name="Image 10" descr="Logo Hesias">
            <a:extLst>
              <a:ext uri="{FF2B5EF4-FFF2-40B4-BE49-F238E27FC236}">
                <a16:creationId xmlns:a16="http://schemas.microsoft.com/office/drawing/2014/main" id="{3EE26683-ABAE-F14B-B754-75329FA88D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7C980A76-A90B-E04E-97FC-85D6B71595B0}"/>
              </a:ext>
            </a:extLst>
          </p:cNvPr>
          <p:cNvSpPr txBox="1">
            <a:spLocks/>
          </p:cNvSpPr>
          <p:nvPr/>
        </p:nvSpPr>
        <p:spPr>
          <a:xfrm>
            <a:off x="2152650" y="2851279"/>
            <a:ext cx="7886700" cy="544918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2"/>
                </a:solidFill>
                <a:latin typeface="Quicksand" pitchFamily="2" charset="77"/>
                <a:ea typeface="+mj-ea"/>
                <a:cs typeface="+mj-cs"/>
              </a:defRPr>
            </a:lvl1pPr>
          </a:lstStyle>
          <a:p>
            <a:r>
              <a:rPr lang="fr-FR" sz="4950" dirty="0">
                <a:solidFill>
                  <a:srgbClr val="275851"/>
                </a:solidFill>
                <a:latin typeface="Bahnschrift" panose="020B0502040204020203" pitchFamily="34" charset="0"/>
              </a:rPr>
              <a:t>Questions ?</a:t>
            </a:r>
          </a:p>
        </p:txBody>
      </p:sp>
    </p:spTree>
    <p:extLst>
      <p:ext uri="{BB962C8B-B14F-4D97-AF65-F5344CB8AC3E}">
        <p14:creationId xmlns:p14="http://schemas.microsoft.com/office/powerpoint/2010/main" val="2289706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Exercise 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1863092" y="1219200"/>
            <a:ext cx="93535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11480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Create a new Java Map Application :</a:t>
            </a:r>
          </a:p>
          <a:p>
            <a:pPr marL="960120" lvl="1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Load the map</a:t>
            </a:r>
          </a:p>
          <a:p>
            <a:pPr marL="960120" lvl="1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The map is center to </a:t>
            </a:r>
            <a:r>
              <a:rPr lang="en-US" sz="2640" kern="0" dirty="0" err="1">
                <a:solidFill>
                  <a:srgbClr val="275851"/>
                </a:solidFill>
                <a:latin typeface="Arial"/>
              </a:rPr>
              <a:t>Hesias</a:t>
            </a:r>
            <a:endParaRPr lang="en-US" sz="2640" kern="0" dirty="0">
              <a:solidFill>
                <a:srgbClr val="275851"/>
              </a:solidFill>
              <a:latin typeface="Arial"/>
            </a:endParaRPr>
          </a:p>
          <a:p>
            <a:pPr marL="960120" lvl="1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Move map if location change</a:t>
            </a:r>
          </a:p>
          <a:p>
            <a:pPr marL="960120" lvl="1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endParaRPr lang="en-US" sz="2640" kern="0" dirty="0">
              <a:solidFill>
                <a:srgbClr val="275851"/>
              </a:solidFill>
              <a:latin typeface="Arial"/>
            </a:endParaRPr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2364106" y="923926"/>
            <a:ext cx="22098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160">
              <a:solidFill>
                <a:srgbClr val="275851"/>
              </a:solidFill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Rest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-4206240" y="3190240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-3129279" y="4450080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pic>
        <p:nvPicPr>
          <p:cNvPr id="11" name="Picture 1"/>
          <p:cNvPicPr>
            <a:picLocks noChangeAspect="1"/>
          </p:cNvPicPr>
          <p:nvPr/>
        </p:nvPicPr>
        <p:blipFill rotWithShape="1">
          <a:blip r:embed="rId4"/>
          <a:srcRect l="-1" t="-1334" r="-665" b="-667"/>
          <a:stretch/>
        </p:blipFill>
        <p:spPr>
          <a:xfrm>
            <a:off x="392966" y="4379506"/>
            <a:ext cx="1992600" cy="2018992"/>
          </a:xfrm>
          <a:prstGeom prst="rect">
            <a:avLst/>
          </a:prstGeom>
        </p:spPr>
      </p:pic>
      <p:pic>
        <p:nvPicPr>
          <p:cNvPr id="10" name="Image 9" descr="Logo Hesias">
            <a:extLst>
              <a:ext uri="{FF2B5EF4-FFF2-40B4-BE49-F238E27FC236}">
                <a16:creationId xmlns:a16="http://schemas.microsoft.com/office/drawing/2014/main" id="{E72473F1-BFDE-2A4F-865D-5E3C4ABCF2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5561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6.50485E-6 L 1.07882 -0.01248 " pathEditMode="relative" ptsTypes="AA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1E8BC282-D7F5-4349-9852-DAD267631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013" y="337220"/>
            <a:ext cx="7776467" cy="504056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rgbClr val="275851"/>
                </a:solidFill>
              </a:rPr>
              <a:t>The end</a:t>
            </a:r>
          </a:p>
        </p:txBody>
      </p:sp>
      <p:pic>
        <p:nvPicPr>
          <p:cNvPr id="5" name="Picture 2" descr="D:\Users\Renaud\Desktop\StageFinEtudesSupinfo\Icons-New\v3\Min\Conclusion.png">
            <a:extLst>
              <a:ext uri="{FF2B5EF4-FFF2-40B4-BE49-F238E27FC236}">
                <a16:creationId xmlns:a16="http://schemas.microsoft.com/office/drawing/2014/main" id="{20FA3D28-599E-164A-8179-7AB9FEC8E2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76" y="121568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1583056C-C864-2645-BC23-C81CDB738E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6569" y="285738"/>
            <a:ext cx="8569647" cy="4230687"/>
          </a:xfrm>
        </p:spPr>
        <p:txBody>
          <a:bodyPr/>
          <a:lstStyle/>
          <a:p>
            <a:pPr marL="0" indent="0" algn="ctr">
              <a:buNone/>
            </a:pPr>
            <a:endParaRPr lang="fr-FR" sz="2400" dirty="0">
              <a:solidFill>
                <a:srgbClr val="275851"/>
              </a:solidFill>
            </a:endParaRPr>
          </a:p>
          <a:p>
            <a:pPr marL="0" indent="0" algn="ctr">
              <a:buNone/>
            </a:pPr>
            <a:endParaRPr lang="fr-FR" sz="2400" dirty="0">
              <a:solidFill>
                <a:srgbClr val="275851"/>
              </a:solidFill>
            </a:endParaRPr>
          </a:p>
          <a:p>
            <a:pPr marL="0" indent="0" algn="ctr">
              <a:buNone/>
            </a:pPr>
            <a:endParaRPr lang="fr-FR" sz="4000" dirty="0">
              <a:solidFill>
                <a:srgbClr val="275851"/>
              </a:solidFill>
            </a:endParaRPr>
          </a:p>
          <a:p>
            <a:pPr marL="0" indent="0" algn="ctr">
              <a:buNone/>
            </a:pPr>
            <a:endParaRPr lang="fr-FR" sz="6000" i="1" dirty="0">
              <a:solidFill>
                <a:srgbClr val="275851"/>
              </a:solidFill>
            </a:endParaRPr>
          </a:p>
          <a:p>
            <a:pPr marL="0" indent="0" algn="ctr">
              <a:buNone/>
            </a:pPr>
            <a:r>
              <a:rPr lang="fr-FR" sz="6000" i="1" dirty="0" err="1">
                <a:solidFill>
                  <a:srgbClr val="275851"/>
                </a:solidFill>
              </a:rPr>
              <a:t>Thanks</a:t>
            </a:r>
            <a:r>
              <a:rPr lang="fr-FR" sz="6000" i="1" dirty="0">
                <a:solidFill>
                  <a:srgbClr val="275851"/>
                </a:solidFill>
              </a:rPr>
              <a:t> for </a:t>
            </a:r>
            <a:r>
              <a:rPr lang="fr-FR" sz="6000" i="1" dirty="0" err="1">
                <a:solidFill>
                  <a:srgbClr val="275851"/>
                </a:solidFill>
              </a:rPr>
              <a:t>your</a:t>
            </a:r>
            <a:r>
              <a:rPr lang="fr-FR" sz="6000" i="1" dirty="0">
                <a:solidFill>
                  <a:srgbClr val="275851"/>
                </a:solidFill>
              </a:rPr>
              <a:t> attention</a:t>
            </a:r>
          </a:p>
        </p:txBody>
      </p:sp>
    </p:spTree>
    <p:extLst>
      <p:ext uri="{BB962C8B-B14F-4D97-AF65-F5344CB8AC3E}">
        <p14:creationId xmlns:p14="http://schemas.microsoft.com/office/powerpoint/2010/main" val="1880958866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Thème Office">
  <a:themeElements>
    <a:clrScheme name="Hesias">
      <a:dk1>
        <a:srgbClr val="000000"/>
      </a:dk1>
      <a:lt1>
        <a:srgbClr val="FFFFFF"/>
      </a:lt1>
      <a:dk2>
        <a:srgbClr val="006C5B"/>
      </a:dk2>
      <a:lt2>
        <a:srgbClr val="E7E6E6"/>
      </a:lt2>
      <a:accent1>
        <a:srgbClr val="006C5B"/>
      </a:accent1>
      <a:accent2>
        <a:srgbClr val="004949"/>
      </a:accent2>
      <a:accent3>
        <a:srgbClr val="DC3413"/>
      </a:accent3>
      <a:accent4>
        <a:srgbClr val="833820"/>
      </a:accent4>
      <a:accent5>
        <a:srgbClr val="5B9BD5"/>
      </a:accent5>
      <a:accent6>
        <a:srgbClr val="70AD47"/>
      </a:accent6>
      <a:hlink>
        <a:srgbClr val="DC3413"/>
      </a:hlink>
      <a:folHlink>
        <a:srgbClr val="DC341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f966af7-78ed-4ba4-a7f5-bfc849a274d1" xsi:nil="true"/>
    <lcf76f155ced4ddcb4097134ff3c332f xmlns="8e154af7-d5f6-48ef-9563-f6c509d80c11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FE0AAB6B5B4224A9029BD355F4820CE" ma:contentTypeVersion="18" ma:contentTypeDescription="Crée un document." ma:contentTypeScope="" ma:versionID="639b2cb482eba64945f12b8dcb45b2c3">
  <xsd:schema xmlns:xsd="http://www.w3.org/2001/XMLSchema" xmlns:xs="http://www.w3.org/2001/XMLSchema" xmlns:p="http://schemas.microsoft.com/office/2006/metadata/properties" xmlns:ns2="8e154af7-d5f6-48ef-9563-f6c509d80c11" xmlns:ns3="df966af7-78ed-4ba4-a7f5-bfc849a274d1" targetNamespace="http://schemas.microsoft.com/office/2006/metadata/properties" ma:root="true" ma:fieldsID="eaa394128a7d9724a14035e8f583b2fb" ns2:_="" ns3:_="">
    <xsd:import namespace="8e154af7-d5f6-48ef-9563-f6c509d80c11"/>
    <xsd:import namespace="df966af7-78ed-4ba4-a7f5-bfc849a274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154af7-d5f6-48ef-9563-f6c509d80c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Balises d’images" ma:readOnly="false" ma:fieldId="{5cf76f15-5ced-4ddc-b409-7134ff3c332f}" ma:taxonomyMulti="true" ma:sspId="52dd717a-7125-490e-8fcc-63ab56c9671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966af7-78ed-4ba4-a7f5-bfc849a274d1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a3742501-4f97-470a-898e-681d3f04c44b}" ma:internalName="TaxCatchAll" ma:showField="CatchAllData" ma:web="df966af7-78ed-4ba4-a7f5-bfc849a274d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5036FF3-E82C-4E6B-9870-3E43751CD9A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F3E052A-AA0B-4925-B551-867AB405485F}">
  <ds:schemaRefs>
    <ds:schemaRef ds:uri="8e154af7-d5f6-48ef-9563-f6c509d80c11"/>
    <ds:schemaRef ds:uri="df966af7-78ed-4ba4-a7f5-bfc849a274d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C36659A-5546-494C-BFC5-D806493268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e154af7-d5f6-48ef-9563-f6c509d80c11"/>
    <ds:schemaRef ds:uri="df966af7-78ed-4ba4-a7f5-bfc849a274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6582</TotalTime>
  <Words>766</Words>
  <Application>Microsoft Macintosh PowerPoint</Application>
  <PresentationFormat>Grand écran</PresentationFormat>
  <Paragraphs>170</Paragraphs>
  <Slides>18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8" baseType="lpstr">
      <vt:lpstr>Arial</vt:lpstr>
      <vt:lpstr>Bahnschrift</vt:lpstr>
      <vt:lpstr>Calibri</vt:lpstr>
      <vt:lpstr>Calibri Light</vt:lpstr>
      <vt:lpstr>Courier</vt:lpstr>
      <vt:lpstr>Myriad Pro</vt:lpstr>
      <vt:lpstr>Times New Roman</vt:lpstr>
      <vt:lpstr>Verdana</vt:lpstr>
      <vt:lpstr>Wingdings</vt:lpstr>
      <vt:lpstr>Thème Office</vt:lpstr>
      <vt:lpstr>Présentation PowerPoint</vt:lpstr>
      <vt:lpstr>Présentation PowerPoint</vt:lpstr>
      <vt:lpstr>Course objectives</vt:lpstr>
      <vt:lpstr>Course plan</vt:lpstr>
      <vt:lpstr>GOOGLE DEVELOPERS</vt:lpstr>
      <vt:lpstr>Présentation PowerPoint</vt:lpstr>
      <vt:lpstr>Présentation PowerPoint</vt:lpstr>
      <vt:lpstr>API LIBRARIES</vt:lpstr>
      <vt:lpstr>Présentation PowerPoint</vt:lpstr>
      <vt:lpstr>API KEY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The end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Laurent SANSELME</dc:creator>
  <cp:lastModifiedBy>Microsoft Office User</cp:lastModifiedBy>
  <cp:revision>34</cp:revision>
  <dcterms:created xsi:type="dcterms:W3CDTF">2021-03-12T16:53:08Z</dcterms:created>
  <dcterms:modified xsi:type="dcterms:W3CDTF">2024-06-07T14:59:25Z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0x0101007FE0AAB6B5B4224A9029BD355F4820CE</vt:lpwstr>
  </property>
  <property fmtid="{D5CDD505-2E9C-101B-9397-08002B2CF9AE}" pid="3" name="MediaServiceImageTags">
    <vt:lpwstr/>
  </property>
</Properties>
</file>